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0"/>
  </p:notesMasterIdLst>
  <p:sldIdLst>
    <p:sldId id="256" r:id="rId2"/>
    <p:sldId id="258" r:id="rId3"/>
    <p:sldId id="259" r:id="rId4"/>
    <p:sldId id="260" r:id="rId5"/>
    <p:sldId id="257" r:id="rId6"/>
    <p:sldId id="262" r:id="rId7"/>
    <p:sldId id="261" r:id="rId8"/>
    <p:sldId id="263" r:id="rId9"/>
    <p:sldId id="264" r:id="rId10"/>
    <p:sldId id="265" r:id="rId11"/>
    <p:sldId id="266" r:id="rId12"/>
    <p:sldId id="267" r:id="rId13"/>
    <p:sldId id="268" r:id="rId14"/>
    <p:sldId id="270" r:id="rId15"/>
    <p:sldId id="269" r:id="rId16"/>
    <p:sldId id="271" r:id="rId17"/>
    <p:sldId id="272" r:id="rId18"/>
    <p:sldId id="273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CC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53" autoAdjust="0"/>
    <p:restoredTop sz="94662" autoAdjust="0"/>
  </p:normalViewPr>
  <p:slideViewPr>
    <p:cSldViewPr>
      <p:cViewPr varScale="1">
        <p:scale>
          <a:sx n="70" d="100"/>
          <a:sy n="70" d="100"/>
        </p:scale>
        <p:origin x="-7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FE4685-C0ED-4A8D-B7E5-366159196913}" type="datetimeFigureOut">
              <a:rPr lang="en-US" smtClean="0"/>
              <a:t>10/12/2016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E2393B-3F76-47F7-AEE9-81CF6AC0BE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1252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E2393B-3F76-47F7-AEE9-81CF6AC0BEC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7908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10/14/2016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License &amp; Code / QRP Rig - Classes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9FC70-248D-4856-BDC0-C2B61E39F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6358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10/14/2016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License &amp; Code / QRP Rig - Classes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9FC70-248D-4856-BDC0-C2B61E39F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2332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10/14/2016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License &amp; Code / QRP Rig - Classes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9FC70-248D-4856-BDC0-C2B61E39F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750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10/14/2016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License &amp; Code / QRP Rig - Classes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9FC70-248D-4856-BDC0-C2B61E39F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0394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10/14/2016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License &amp; Code / QRP Rig - Classes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9FC70-248D-4856-BDC0-C2B61E39F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9391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10/14/2016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License &amp; Code / QRP Rig - Classes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9FC70-248D-4856-BDC0-C2B61E39F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7054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10/14/2016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License &amp; Code / QRP Rig - Classes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9FC70-248D-4856-BDC0-C2B61E39F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7239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10/14/2016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License &amp; Code / QRP Rig - Classes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9FC70-248D-4856-BDC0-C2B61E39F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493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10/14/2016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License &amp; Code / QRP Rig - Classes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9FC70-248D-4856-BDC0-C2B61E39F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3951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10/14/2016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License &amp; Code / QRP Rig - Classes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9FC70-248D-4856-BDC0-C2B61E39F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8861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10/14/2016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License &amp; Code / QRP Rig - Classes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9FC70-248D-4856-BDC0-C2B61E39F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5379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10/14/2016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License &amp; Code / QRP Rig - Classes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B9FC70-248D-4856-BDC0-C2B61E39F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504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emf"/><Relationship Id="rId7" Type="http://schemas.openxmlformats.org/officeDocument/2006/relationships/image" Target="../media/image22.em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emf"/><Relationship Id="rId5" Type="http://schemas.openxmlformats.org/officeDocument/2006/relationships/image" Target="../media/image20.emf"/><Relationship Id="rId10" Type="http://schemas.openxmlformats.org/officeDocument/2006/relationships/image" Target="../media/image25.png"/><Relationship Id="rId4" Type="http://schemas.openxmlformats.org/officeDocument/2006/relationships/image" Target="../media/image19.emf"/><Relationship Id="rId9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emf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Ham License Class &amp; </a:t>
            </a:r>
            <a:br>
              <a:rPr lang="en-US" dirty="0" smtClean="0"/>
            </a:br>
            <a:r>
              <a:rPr lang="en-US" dirty="0" smtClean="0"/>
              <a:t>1</a:t>
            </a:r>
            <a:r>
              <a:rPr lang="en-US" baseline="30000" dirty="0" smtClean="0"/>
              <a:t>st </a:t>
            </a:r>
            <a:r>
              <a:rPr lang="en-US" dirty="0" smtClean="0"/>
              <a:t>Rig Build Workshop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A proposal for the </a:t>
            </a:r>
          </a:p>
          <a:p>
            <a:r>
              <a:rPr lang="en-US" dirty="0" smtClean="0"/>
              <a:t>Motor City Radio Club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449" y="88266"/>
            <a:ext cx="1561351" cy="16119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228600"/>
            <a:ext cx="1371600" cy="4254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7112" y="147976"/>
            <a:ext cx="1173560" cy="995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90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Circuit 1</a:t>
            </a:r>
            <a:endParaRPr lang="en-US" dirty="0"/>
          </a:p>
        </p:txBody>
      </p:sp>
      <p:pic>
        <p:nvPicPr>
          <p:cNvPr id="4099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91200" y="1828800"/>
            <a:ext cx="2030759" cy="3844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914400" y="1371600"/>
            <a:ext cx="4038600" cy="4525963"/>
          </a:xfrm>
        </p:spPr>
        <p:txBody>
          <a:bodyPr/>
          <a:lstStyle/>
          <a:p>
            <a:r>
              <a:rPr lang="en-US" dirty="0" smtClean="0"/>
              <a:t>12 Watt Dummy Load</a:t>
            </a:r>
          </a:p>
          <a:p>
            <a:r>
              <a:rPr lang="en-US" dirty="0" smtClean="0"/>
              <a:t>RF Power Measurement</a:t>
            </a:r>
          </a:p>
          <a:p>
            <a:pPr lvl="1"/>
            <a:r>
              <a:rPr lang="en-US" dirty="0" smtClean="0"/>
              <a:t>Resistors</a:t>
            </a:r>
          </a:p>
          <a:p>
            <a:pPr lvl="1"/>
            <a:r>
              <a:rPr lang="en-US" dirty="0" smtClean="0"/>
              <a:t>Capacitors</a:t>
            </a:r>
          </a:p>
          <a:p>
            <a:pPr lvl="1"/>
            <a:r>
              <a:rPr lang="en-US" dirty="0" smtClean="0"/>
              <a:t>Diodes</a:t>
            </a:r>
          </a:p>
          <a:p>
            <a:pPr lvl="1"/>
            <a:r>
              <a:rPr lang="en-US" dirty="0" smtClean="0"/>
              <a:t>Header strip</a:t>
            </a:r>
          </a:p>
          <a:p>
            <a:pPr lvl="1"/>
            <a:r>
              <a:rPr lang="en-US" dirty="0" smtClean="0"/>
              <a:t>BNC Connector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10/14/2016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License &amp; Code / QRP </a:t>
            </a:r>
            <a:r>
              <a:rPr lang="fr-FR" dirty="0" err="1" smtClean="0"/>
              <a:t>Rig</a:t>
            </a:r>
            <a:r>
              <a:rPr lang="fr-FR" dirty="0" smtClean="0"/>
              <a:t> - Classes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9FC70-248D-4856-BDC0-C2B61E39FFB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034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10/14/2016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License &amp; Code / QRP Rig - Classes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9FC70-248D-4856-BDC0-C2B61E39FFB8}" type="slidenum">
              <a:rPr lang="en-US" smtClean="0"/>
              <a:t>11</a:t>
            </a:fld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350" y="-339725"/>
            <a:ext cx="5829300" cy="754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22629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10/14/2016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License &amp; Code / QRP Rig - Classes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9FC70-248D-4856-BDC0-C2B61E39FFB8}" type="slidenum">
              <a:rPr lang="en-US" smtClean="0"/>
              <a:t>12</a:t>
            </a:fld>
            <a:endParaRPr lang="en-US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33575" y="-38100"/>
            <a:ext cx="13011150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32996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/>
          <a:lstStyle/>
          <a:p>
            <a:r>
              <a:rPr lang="en-US" dirty="0" smtClean="0"/>
              <a:t>Suggested Construction Sequence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Kits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12 Watt Load &amp; </a:t>
            </a:r>
            <a:r>
              <a:rPr lang="en-US" dirty="0" err="1" smtClean="0"/>
              <a:t>Pwr</a:t>
            </a:r>
            <a:r>
              <a:rPr lang="en-US" dirty="0" smtClean="0"/>
              <a:t> </a:t>
            </a:r>
            <a:r>
              <a:rPr lang="en-US" dirty="0" err="1" smtClean="0"/>
              <a:t>Mtr</a:t>
            </a:r>
            <a:r>
              <a:rPr lang="en-US" dirty="0" smtClean="0"/>
              <a:t>,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Antenna Tuner (2 options)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Single Lever Paddle / </a:t>
            </a:r>
            <a:r>
              <a:rPr lang="en-US" dirty="0" err="1" smtClean="0"/>
              <a:t>Keyer</a:t>
            </a: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Digital Frequency Counter</a:t>
            </a: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Forty-9er QRP Rig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CW Audio Filter</a:t>
            </a: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Half Wave Dipole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Battery &amp; Charger – 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Difficulty Rating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1</a:t>
            </a:r>
          </a:p>
          <a:p>
            <a:r>
              <a:rPr lang="en-US" dirty="0" smtClean="0"/>
              <a:t>2/3</a:t>
            </a:r>
          </a:p>
          <a:p>
            <a:r>
              <a:rPr lang="en-US" dirty="0" smtClean="0"/>
              <a:t>3</a:t>
            </a:r>
          </a:p>
          <a:p>
            <a:r>
              <a:rPr lang="en-US" dirty="0" smtClean="0"/>
              <a:t>3</a:t>
            </a:r>
          </a:p>
          <a:p>
            <a:r>
              <a:rPr lang="en-US" dirty="0" smtClean="0"/>
              <a:t>5</a:t>
            </a:r>
          </a:p>
          <a:p>
            <a:r>
              <a:rPr lang="en-US" dirty="0"/>
              <a:t>4</a:t>
            </a:r>
            <a:endParaRPr lang="en-US" dirty="0" smtClean="0"/>
          </a:p>
          <a:p>
            <a:r>
              <a:rPr lang="en-US" dirty="0" smtClean="0"/>
              <a:t>Easy</a:t>
            </a:r>
          </a:p>
          <a:p>
            <a:r>
              <a:rPr lang="en-US" dirty="0" smtClean="0"/>
              <a:t>Easy</a:t>
            </a:r>
          </a:p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10/14/2016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License &amp; Code / QRP Rig - Classes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9FC70-248D-4856-BDC0-C2B61E39FFB8}" type="slidenum">
              <a:rPr lang="en-US" smtClean="0"/>
              <a:t>13</a:t>
            </a:fld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828800"/>
            <a:ext cx="2030413" cy="3846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242634"/>
            <a:ext cx="3114675" cy="445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3596" y="1828800"/>
            <a:ext cx="4148187" cy="3200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5180" y="2057400"/>
            <a:ext cx="4456604" cy="3257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5180" y="2205193"/>
            <a:ext cx="4421346" cy="3314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550" y="1569451"/>
            <a:ext cx="5097038" cy="4585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457200"/>
            <a:ext cx="2895600" cy="386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1441" y="2534290"/>
            <a:ext cx="4103743" cy="2780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8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1430" y="2188327"/>
            <a:ext cx="5140158" cy="3598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39312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71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Suggested Construction Sequence</a:t>
            </a:r>
            <a:br>
              <a:rPr lang="en-US" dirty="0" smtClean="0"/>
            </a:br>
            <a:r>
              <a:rPr lang="en-US" dirty="0" smtClean="0"/>
              <a:t>(</a:t>
            </a:r>
            <a:r>
              <a:rPr lang="en-US" sz="3100" i="1" dirty="0" smtClean="0"/>
              <a:t>Students pay for their own ‘kits’</a:t>
            </a:r>
            <a:r>
              <a:rPr lang="en-US" sz="3100" dirty="0" smtClean="0"/>
              <a:t>)</a:t>
            </a:r>
            <a:endParaRPr lang="en-US" sz="3100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Kits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12 Watt Load &amp; </a:t>
            </a:r>
            <a:r>
              <a:rPr lang="en-US" dirty="0" err="1" smtClean="0"/>
              <a:t>Pwr</a:t>
            </a:r>
            <a:r>
              <a:rPr lang="en-US" dirty="0" smtClean="0"/>
              <a:t> </a:t>
            </a:r>
            <a:r>
              <a:rPr lang="en-US" dirty="0" err="1" smtClean="0"/>
              <a:t>Mtr</a:t>
            </a:r>
            <a:r>
              <a:rPr lang="en-US" dirty="0" smtClean="0"/>
              <a:t>,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Antenna Tuner (2 options)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Single Lever </a:t>
            </a:r>
            <a:r>
              <a:rPr lang="en-US" dirty="0" err="1" smtClean="0"/>
              <a:t>Keyer</a:t>
            </a:r>
            <a:r>
              <a:rPr lang="en-US" dirty="0" smtClean="0"/>
              <a:t> /Paddle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Digital Frequency Counter</a:t>
            </a: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Forty-9er QRP Rig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CW Audio Filter</a:t>
            </a: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Long Wire / Dipole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Battery &amp; Charger Sys. 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Cost $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$10</a:t>
            </a:r>
          </a:p>
          <a:p>
            <a:r>
              <a:rPr lang="en-US" dirty="0" smtClean="0"/>
              <a:t>$25 / $35</a:t>
            </a:r>
          </a:p>
          <a:p>
            <a:r>
              <a:rPr lang="en-US" dirty="0" smtClean="0"/>
              <a:t>$25</a:t>
            </a:r>
          </a:p>
          <a:p>
            <a:r>
              <a:rPr lang="en-US" dirty="0" smtClean="0"/>
              <a:t>$15</a:t>
            </a:r>
          </a:p>
          <a:p>
            <a:r>
              <a:rPr lang="en-US" dirty="0" smtClean="0"/>
              <a:t>$18</a:t>
            </a:r>
          </a:p>
          <a:p>
            <a:r>
              <a:rPr lang="en-US" dirty="0" smtClean="0"/>
              <a:t>$36</a:t>
            </a:r>
          </a:p>
          <a:p>
            <a:r>
              <a:rPr lang="en-US" dirty="0" smtClean="0"/>
              <a:t>$29 / $60</a:t>
            </a:r>
          </a:p>
          <a:p>
            <a:r>
              <a:rPr lang="en-US" dirty="0" smtClean="0"/>
              <a:t>TBD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10/14/2016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License &amp; Code / QRP Rig - Classes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9FC70-248D-4856-BDC0-C2B61E39FFB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1219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Suggested Class Sequence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License &amp; CW Classes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2174875"/>
            <a:ext cx="4192588" cy="3951288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What is Amateur Radio?</a:t>
            </a:r>
          </a:p>
          <a:p>
            <a:r>
              <a:rPr lang="en-US" dirty="0" smtClean="0"/>
              <a:t>Electrical principles</a:t>
            </a:r>
          </a:p>
          <a:p>
            <a:r>
              <a:rPr lang="en-US" dirty="0" smtClean="0"/>
              <a:t>Electronic principles &amp; components</a:t>
            </a:r>
          </a:p>
          <a:p>
            <a:r>
              <a:rPr lang="en-US" dirty="0" smtClean="0"/>
              <a:t>Radio and electromagnetic waves</a:t>
            </a:r>
          </a:p>
          <a:p>
            <a:r>
              <a:rPr lang="en-US" dirty="0" smtClean="0"/>
              <a:t>Antennas and Feedlines</a:t>
            </a:r>
          </a:p>
          <a:p>
            <a:r>
              <a:rPr lang="en-US" dirty="0" smtClean="0"/>
              <a:t>Amateur Radio Signals</a:t>
            </a:r>
          </a:p>
          <a:p>
            <a:r>
              <a:rPr lang="en-US" dirty="0" smtClean="0"/>
              <a:t>Be Safe!</a:t>
            </a:r>
          </a:p>
          <a:p>
            <a:r>
              <a:rPr lang="en-US" dirty="0" smtClean="0"/>
              <a:t>Station Setup and Operation</a:t>
            </a:r>
          </a:p>
          <a:p>
            <a:r>
              <a:rPr lang="en-US" dirty="0" smtClean="0"/>
              <a:t>Operating Procedures</a:t>
            </a:r>
          </a:p>
          <a:p>
            <a:r>
              <a:rPr lang="en-US" dirty="0" smtClean="0"/>
              <a:t>Rules and Regulations</a:t>
            </a:r>
          </a:p>
          <a:p>
            <a:r>
              <a:rPr lang="en-US" b="1" dirty="0" smtClean="0"/>
              <a:t>Optional Exam </a:t>
            </a:r>
            <a:r>
              <a:rPr lang="en-US" dirty="0" smtClean="0"/>
              <a:t>($15.00 FCC Fee)</a:t>
            </a:r>
          </a:p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QRP Kit Builders Workshops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000" dirty="0" smtClean="0"/>
              <a:t>Orientation &amp; Registration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000" dirty="0" smtClean="0"/>
              <a:t>12 Watt Load &amp; Pwr. </a:t>
            </a:r>
            <a:r>
              <a:rPr lang="en-US" sz="2000" dirty="0" err="1" smtClean="0"/>
              <a:t>Mtr</a:t>
            </a:r>
            <a:r>
              <a:rPr lang="en-US" sz="2000" dirty="0" smtClean="0"/>
              <a:t>.,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000" dirty="0" smtClean="0"/>
              <a:t>Antenna Tuner (2 options)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000" dirty="0" smtClean="0"/>
              <a:t>Single Lever </a:t>
            </a:r>
            <a:r>
              <a:rPr lang="en-US" sz="2000" dirty="0" err="1" smtClean="0"/>
              <a:t>Keyer</a:t>
            </a:r>
            <a:r>
              <a:rPr lang="en-US" sz="2000" dirty="0" smtClean="0"/>
              <a:t> /Paddle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000" dirty="0" smtClean="0"/>
              <a:t>Digital Frequency Counter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000" dirty="0" smtClean="0"/>
              <a:t>Forty-9er QRP Rig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000" dirty="0" smtClean="0"/>
              <a:t>CW Audio Filter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000" dirty="0" smtClean="0"/>
              <a:t>Long Wire / Dipole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000" dirty="0" smtClean="0"/>
              <a:t>Battery &amp; Charger Sys.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000" b="1" dirty="0" smtClean="0"/>
              <a:t>Getting on the Air!</a:t>
            </a:r>
            <a:endParaRPr lang="en-US" sz="2000" b="1" dirty="0" smtClean="0"/>
          </a:p>
          <a:p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10/14/2016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License &amp; Code / QRP Rig - Classes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9FC70-248D-4856-BDC0-C2B61E39FFB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489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Steps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Commitment from MCRC </a:t>
            </a:r>
            <a:r>
              <a:rPr lang="en-US" dirty="0" err="1" smtClean="0"/>
              <a:t>Elmers</a:t>
            </a:r>
            <a:endParaRPr lang="en-US" dirty="0" smtClean="0"/>
          </a:p>
          <a:p>
            <a:pPr lvl="1"/>
            <a:r>
              <a:rPr lang="en-US" dirty="0" smtClean="0"/>
              <a:t>License Class &amp;</a:t>
            </a:r>
          </a:p>
          <a:p>
            <a:pPr lvl="1"/>
            <a:r>
              <a:rPr lang="en-US" dirty="0" smtClean="0"/>
              <a:t>Morse Code portion</a:t>
            </a:r>
          </a:p>
          <a:p>
            <a:pPr lvl="1"/>
            <a:r>
              <a:rPr lang="en-US" dirty="0" smtClean="0"/>
              <a:t>Parallel, or following QRP Kit Builders Workshops</a:t>
            </a:r>
          </a:p>
          <a:p>
            <a:r>
              <a:rPr lang="en-US" dirty="0" smtClean="0"/>
              <a:t>Lock in Dates with Library, or </a:t>
            </a:r>
            <a:r>
              <a:rPr lang="en-US" u="sng" dirty="0" smtClean="0"/>
              <a:t>alternative</a:t>
            </a:r>
            <a:r>
              <a:rPr lang="en-US" sz="2000" dirty="0" smtClean="0"/>
              <a:t>(?)</a:t>
            </a:r>
            <a:r>
              <a:rPr lang="en-US" dirty="0" smtClean="0"/>
              <a:t>  </a:t>
            </a:r>
          </a:p>
          <a:p>
            <a:pPr lvl="1"/>
            <a:r>
              <a:rPr lang="en-US" dirty="0" smtClean="0"/>
              <a:t>License &amp; Code Classes</a:t>
            </a:r>
          </a:p>
          <a:p>
            <a:pPr lvl="1"/>
            <a:r>
              <a:rPr lang="en-US" dirty="0" smtClean="0"/>
              <a:t>Kit Builders Workshops</a:t>
            </a:r>
          </a:p>
          <a:p>
            <a:r>
              <a:rPr lang="en-US" dirty="0" smtClean="0"/>
              <a:t>Seek funding for Soldering Equipment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10/14/2016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License &amp; Code / QRP Rig - Classes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9FC70-248D-4856-BDC0-C2B61E39FFB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607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Elmers</a:t>
            </a:r>
            <a:r>
              <a:rPr lang="en-US" dirty="0" smtClean="0"/>
              <a:t> Sign Up Sheet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4000" dirty="0" smtClean="0"/>
              <a:t>Tentative Schedule start: </a:t>
            </a:r>
            <a:r>
              <a:rPr lang="en-US" sz="4000" u="sng" dirty="0" smtClean="0"/>
              <a:t>April 10</a:t>
            </a:r>
          </a:p>
          <a:p>
            <a:r>
              <a:rPr lang="en-US" sz="4000" dirty="0" smtClean="0"/>
              <a:t>Asking now for member </a:t>
            </a:r>
            <a:r>
              <a:rPr lang="en-US" sz="4000" b="1" u="sng" dirty="0" smtClean="0"/>
              <a:t>‘interest</a:t>
            </a:r>
            <a:r>
              <a:rPr lang="en-US" sz="4000" dirty="0" smtClean="0"/>
              <a:t>’ only.  </a:t>
            </a:r>
          </a:p>
          <a:p>
            <a:r>
              <a:rPr lang="en-US" sz="4000" dirty="0" smtClean="0"/>
              <a:t>No firm commitment at this time</a:t>
            </a:r>
          </a:p>
          <a:p>
            <a:endParaRPr lang="en-US" sz="4000" dirty="0" smtClean="0"/>
          </a:p>
          <a:p>
            <a:r>
              <a:rPr lang="en-US" sz="4000" dirty="0" smtClean="0"/>
              <a:t>If our </a:t>
            </a:r>
            <a:r>
              <a:rPr lang="en-US" sz="4000" dirty="0" err="1" smtClean="0"/>
              <a:t>Elmers</a:t>
            </a:r>
            <a:r>
              <a:rPr lang="en-US" sz="4000" dirty="0" smtClean="0"/>
              <a:t> show sufficient interest, we will proceed with arrangements.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10/14/2016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License &amp; Code / QRP Rig - Classes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9FC70-248D-4856-BDC0-C2B61E39FFB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062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 / Comments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10/14/2016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License &amp; Code / QRP Rig - Classes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9FC70-248D-4856-BDC0-C2B61E39FFB8}" type="slidenum">
              <a:rPr lang="en-US" smtClean="0"/>
              <a:t>18</a:t>
            </a:fld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197" name="Picture 5" descr="C:\Users\Kimball\AppData\Local\Microsoft\Windows\INetCache\IE\W3BZOA7F\532871465_826c86ece0_z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676400"/>
            <a:ext cx="5994400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3890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Autofit/>
          </a:bodyPr>
          <a:lstStyle/>
          <a:p>
            <a:r>
              <a:rPr lang="en-US" sz="4800" dirty="0" smtClean="0"/>
              <a:t>Partnership</a:t>
            </a:r>
            <a:endParaRPr lang="en-US" sz="4800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533400" y="1524000"/>
            <a:ext cx="4040188" cy="639762"/>
          </a:xfrm>
        </p:spPr>
        <p:txBody>
          <a:bodyPr/>
          <a:lstStyle/>
          <a:p>
            <a:pPr algn="ctr"/>
            <a:r>
              <a:rPr lang="en-US" dirty="0" smtClean="0"/>
              <a:t>Amateur Radio Core values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228600" y="2174875"/>
            <a:ext cx="4572000" cy="3951288"/>
          </a:xfrm>
        </p:spPr>
        <p:txBody>
          <a:bodyPr>
            <a:noAutofit/>
          </a:bodyPr>
          <a:lstStyle/>
          <a:p>
            <a:r>
              <a:rPr lang="en-US" dirty="0" smtClean="0"/>
              <a:t>Culture of </a:t>
            </a:r>
            <a:r>
              <a:rPr lang="en-US" dirty="0" err="1" smtClean="0"/>
              <a:t>Elemers</a:t>
            </a:r>
            <a:endParaRPr lang="en-US" dirty="0" smtClean="0"/>
          </a:p>
          <a:p>
            <a:r>
              <a:rPr lang="en-US" dirty="0" smtClean="0"/>
              <a:t>service to the public</a:t>
            </a:r>
          </a:p>
          <a:p>
            <a:r>
              <a:rPr lang="en-US" dirty="0" smtClean="0"/>
              <a:t> Enhance international goodwill</a:t>
            </a:r>
          </a:p>
          <a:p>
            <a:r>
              <a:rPr lang="en-US" dirty="0" smtClean="0"/>
              <a:t>advancement of the radio art</a:t>
            </a:r>
          </a:p>
          <a:p>
            <a:r>
              <a:rPr lang="en-US" dirty="0" smtClean="0"/>
              <a:t>advancing skills in both the communication and technical </a:t>
            </a:r>
          </a:p>
          <a:p>
            <a:r>
              <a:rPr lang="en-US" dirty="0" smtClean="0"/>
              <a:t>trained operators, technicians, and electronics experts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dirty="0" smtClean="0"/>
              <a:t>IEEE Core values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194175" cy="3951288"/>
          </a:xfrm>
        </p:spPr>
        <p:txBody>
          <a:bodyPr>
            <a:normAutofit/>
          </a:bodyPr>
          <a:lstStyle/>
          <a:p>
            <a:r>
              <a:rPr lang="en-US" dirty="0" smtClean="0"/>
              <a:t>Growth and nurturing</a:t>
            </a:r>
          </a:p>
          <a:p>
            <a:r>
              <a:rPr lang="en-US" dirty="0" smtClean="0"/>
              <a:t>Service to humanity</a:t>
            </a:r>
          </a:p>
          <a:p>
            <a:r>
              <a:rPr lang="en-US" dirty="0" smtClean="0"/>
              <a:t>Global community building </a:t>
            </a:r>
          </a:p>
          <a:p>
            <a:r>
              <a:rPr lang="en-US" dirty="0" smtClean="0"/>
              <a:t>Trusted technical Information</a:t>
            </a:r>
          </a:p>
          <a:p>
            <a:r>
              <a:rPr lang="en-US" dirty="0" smtClean="0"/>
              <a:t>encouraging education as a fundamental activity of engineers, scientists, and technologists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10/14/2016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License &amp; Code / QRP </a:t>
            </a:r>
            <a:r>
              <a:rPr lang="fr-FR" dirty="0" err="1" smtClean="0"/>
              <a:t>Rig</a:t>
            </a:r>
            <a:r>
              <a:rPr lang="fr-FR" dirty="0" smtClean="0"/>
              <a:t> - Classes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9FC70-248D-4856-BDC0-C2B61E39FFB8}" type="slidenum">
              <a:rPr lang="en-US" smtClean="0"/>
              <a:t>2</a:t>
            </a:fld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5638800"/>
            <a:ext cx="673608" cy="1011936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5867400"/>
            <a:ext cx="1371600" cy="420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26093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STEM &amp; Amateur Radio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 smtClean="0"/>
              <a:t>STEM  (</a:t>
            </a:r>
            <a:r>
              <a:rPr lang="en-US" dirty="0" smtClean="0"/>
              <a:t>Science, Technology, Engineering, Math)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STEM classes at many levels are part of the IEEE and stress a ‘Hands On’ approach to learning.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Amateur Radio has always been a ‘Hands On’ activity and a training ground on many levels.  </a:t>
            </a:r>
          </a:p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10/14/2016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License &amp; Code / QRP Rig - Classes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9FC70-248D-4856-BDC0-C2B61E39FFB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3579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STEM &amp; Amateur Radio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/>
              <a:t>Amateur Radio can give </a:t>
            </a:r>
            <a:r>
              <a:rPr lang="en-US" dirty="0" smtClean="0"/>
              <a:t>IEEE STEM classes a clear </a:t>
            </a:r>
            <a:r>
              <a:rPr lang="en-US" u="sng" dirty="0" smtClean="0"/>
              <a:t>objective</a:t>
            </a:r>
            <a:r>
              <a:rPr lang="en-US" dirty="0" smtClean="0"/>
              <a:t> for students: </a:t>
            </a:r>
          </a:p>
          <a:p>
            <a:r>
              <a:rPr lang="en-US" dirty="0" smtClean="0"/>
              <a:t>Part of an organization of interesting people </a:t>
            </a:r>
          </a:p>
          <a:p>
            <a:r>
              <a:rPr lang="en-US" dirty="0" smtClean="0"/>
              <a:t>Linked to public &amp; emergency services</a:t>
            </a:r>
          </a:p>
          <a:p>
            <a:r>
              <a:rPr lang="en-US" dirty="0" smtClean="0"/>
              <a:t>Experimental technical opportunities</a:t>
            </a:r>
          </a:p>
          <a:p>
            <a:r>
              <a:rPr lang="en-US" dirty="0" smtClean="0"/>
              <a:t>Unique training and experiences </a:t>
            </a:r>
            <a:endParaRPr lang="en-US" dirty="0" smtClean="0"/>
          </a:p>
          <a:p>
            <a:r>
              <a:rPr lang="en-US" dirty="0" smtClean="0"/>
              <a:t>Global communications capability</a:t>
            </a:r>
          </a:p>
          <a:p>
            <a:r>
              <a:rPr lang="en-US" dirty="0" smtClean="0"/>
              <a:t>Membership in a supportive community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10/14/2016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License &amp; Code / QRP Rig - Classes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9FC70-248D-4856-BDC0-C2B61E39FFB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934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STEM Class Cycle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/>
              <a:t>STEM </a:t>
            </a:r>
            <a:r>
              <a:rPr lang="en-US" dirty="0" smtClean="0"/>
              <a:t>in Southeastern Michigan has evolved these components:</a:t>
            </a:r>
            <a:endParaRPr lang="en-US" dirty="0" smtClean="0"/>
          </a:p>
          <a:p>
            <a:r>
              <a:rPr lang="en-US" dirty="0" smtClean="0"/>
              <a:t>Krypto:  Math card game (in schools)</a:t>
            </a:r>
          </a:p>
          <a:p>
            <a:r>
              <a:rPr lang="en-US" dirty="0" smtClean="0"/>
              <a:t>Library (donated) science learning kits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10/14/2016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License &amp; Code / QRP Rig - Classes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9FC70-248D-4856-BDC0-C2B61E39FFB8}" type="slidenum">
              <a:rPr lang="en-US" smtClean="0"/>
              <a:t>5</a:t>
            </a:fld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3352800"/>
            <a:ext cx="2689035" cy="1910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886200"/>
            <a:ext cx="2857500" cy="216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 descr="C:\Users\Kimball\Documents\IEEE\MGA\R4\Sem\Operatin_Units\Standing_Committees\Education\Activities\SEM_STEM_Programs\SEM Libraries\Dearborn_Heights\Photos\100_067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28600"/>
            <a:ext cx="3848100" cy="288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9860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STEM Class Cycle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 smtClean="0"/>
              <a:t>STEM </a:t>
            </a:r>
            <a:r>
              <a:rPr lang="en-US" dirty="0" smtClean="0"/>
              <a:t>in Southeastern Michigan has evolved these components:</a:t>
            </a:r>
            <a:endParaRPr lang="en-US" dirty="0" smtClean="0"/>
          </a:p>
          <a:p>
            <a:r>
              <a:rPr lang="en-US" dirty="0" smtClean="0">
                <a:solidFill>
                  <a:srgbClr val="0066CC"/>
                </a:solidFill>
              </a:rPr>
              <a:t>Krypto:  Math card game (in schools)</a:t>
            </a:r>
          </a:p>
          <a:p>
            <a:r>
              <a:rPr lang="en-US" dirty="0" smtClean="0">
                <a:solidFill>
                  <a:srgbClr val="0066CC"/>
                </a:solidFill>
              </a:rPr>
              <a:t>Library (donated) science learning kits</a:t>
            </a:r>
          </a:p>
          <a:p>
            <a:r>
              <a:rPr lang="en-US" dirty="0" smtClean="0"/>
              <a:t>Observation &amp; Measurement Class</a:t>
            </a:r>
          </a:p>
          <a:p>
            <a:r>
              <a:rPr lang="en-US" dirty="0" smtClean="0"/>
              <a:t>Fundamentals of Electricity Class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 smtClean="0"/>
              <a:t>Nothing to follow…..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10/14/2016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License &amp; Code / QRP Rig - Classes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9FC70-248D-4856-BDC0-C2B61E39FFB8}" type="slidenum">
              <a:rPr lang="en-US" smtClean="0"/>
              <a:t>6</a:t>
            </a:fld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798" y="706272"/>
            <a:ext cx="3146425" cy="26638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522122"/>
            <a:ext cx="4981575" cy="284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9222" y="500513"/>
            <a:ext cx="4981575" cy="3714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8434" y="546124"/>
            <a:ext cx="4981575" cy="3714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517484"/>
            <a:ext cx="4981575" cy="3705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84076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Amateur Radio Class(</a:t>
            </a:r>
            <a:r>
              <a:rPr lang="en-US" dirty="0" err="1" smtClean="0"/>
              <a:t>es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Proposing we follow the IEEE ‘Fundamentals of Electricity’ class with ‘Amateur Radio’….</a:t>
            </a:r>
          </a:p>
          <a:p>
            <a:r>
              <a:rPr lang="en-US" dirty="0" smtClean="0"/>
              <a:t>10 Week Technician License Class: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i="1" dirty="0" smtClean="0"/>
              <a:t> </a:t>
            </a:r>
            <a:r>
              <a:rPr lang="en-US" i="1" dirty="0" smtClean="0"/>
              <a:t>KB6NU </a:t>
            </a:r>
            <a:r>
              <a:rPr lang="en-US" i="1" dirty="0" smtClean="0"/>
              <a:t>Dan </a:t>
            </a:r>
            <a:r>
              <a:rPr lang="en-US" i="1" dirty="0" err="1" smtClean="0"/>
              <a:t>Romanchick’s</a:t>
            </a:r>
            <a:endParaRPr lang="en-US" i="1" dirty="0" smtClean="0"/>
          </a:p>
          <a:p>
            <a:pPr marL="400050" lvl="1" indent="0">
              <a:buNone/>
            </a:pPr>
            <a:r>
              <a:rPr lang="en-US" dirty="0" smtClean="0"/>
              <a:t>“</a:t>
            </a:r>
            <a:r>
              <a:rPr lang="en-US" i="1" dirty="0" smtClean="0"/>
              <a:t>No-Nonsense Technician Class License Study Guide</a:t>
            </a:r>
            <a:r>
              <a:rPr lang="en-US" dirty="0" smtClean="0"/>
              <a:t>”</a:t>
            </a:r>
          </a:p>
          <a:p>
            <a:pPr marL="457200" indent="-457200"/>
            <a:r>
              <a:rPr lang="en-US" dirty="0" smtClean="0"/>
              <a:t>Plus - Morse Code Class (</a:t>
            </a:r>
            <a:r>
              <a:rPr lang="en-US" i="1" dirty="0" smtClean="0"/>
              <a:t>Koch method</a:t>
            </a:r>
            <a:r>
              <a:rPr lang="en-US" dirty="0" smtClean="0"/>
              <a:t>)  </a:t>
            </a:r>
          </a:p>
          <a:p>
            <a:r>
              <a:rPr lang="en-US" dirty="0" smtClean="0"/>
              <a:t>11</a:t>
            </a:r>
            <a:r>
              <a:rPr lang="en-US" baseline="30000" dirty="0" smtClean="0"/>
              <a:t>th</a:t>
            </a:r>
            <a:r>
              <a:rPr lang="en-US" dirty="0" smtClean="0"/>
              <a:t> Week: VE Exam (</a:t>
            </a:r>
            <a:r>
              <a:rPr lang="en-US" i="1" dirty="0" smtClean="0"/>
              <a:t>Optional</a:t>
            </a:r>
            <a:r>
              <a:rPr lang="en-US" dirty="0" smtClean="0"/>
              <a:t>) </a:t>
            </a:r>
          </a:p>
          <a:p>
            <a:r>
              <a:rPr lang="en-US" dirty="0" smtClean="0"/>
              <a:t>Then…..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10/14/2016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License &amp; Code / QRP Rig - Classes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9FC70-248D-4856-BDC0-C2B61E39FFB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601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‘Makers’ Classes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Teach safe &amp; correct soldering methods,  </a:t>
            </a:r>
          </a:p>
          <a:p>
            <a:r>
              <a:rPr lang="en-US" dirty="0" smtClean="0"/>
              <a:t>Build a series of progressively more challenging kit projects, </a:t>
            </a:r>
          </a:p>
          <a:p>
            <a:r>
              <a:rPr lang="en-US" dirty="0" smtClean="0"/>
              <a:t>The series of kits to assemble a complete QRP CW radio station,   </a:t>
            </a:r>
          </a:p>
          <a:p>
            <a:r>
              <a:rPr lang="en-US" dirty="0" smtClean="0"/>
              <a:t>Staged ‘prof of operation’ by Licensed Hams, </a:t>
            </a:r>
          </a:p>
          <a:p>
            <a:r>
              <a:rPr lang="en-US" dirty="0" smtClean="0"/>
              <a:t>Concluding with 1</a:t>
            </a:r>
            <a:r>
              <a:rPr lang="en-US" baseline="30000" dirty="0" smtClean="0"/>
              <a:t>st</a:t>
            </a:r>
            <a:r>
              <a:rPr lang="en-US" dirty="0" smtClean="0"/>
              <a:t> contact assistance.   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10/14/2016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License &amp; Code / QRP Rig - Classes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9FC70-248D-4856-BDC0-C2B61E39FFB8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896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Soldering Basics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Home work: Read Before Class.</a:t>
            </a:r>
            <a:endParaRPr lang="en-US" dirty="0"/>
          </a:p>
          <a:p>
            <a:pPr marL="2228850" lvl="5" indent="0">
              <a:buNone/>
            </a:pPr>
            <a:r>
              <a:rPr lang="en-US" sz="2400" dirty="0"/>
              <a:t> </a:t>
            </a:r>
            <a:r>
              <a:rPr lang="en-US" sz="2400" b="1" dirty="0"/>
              <a:t>SOLDERING TIPS </a:t>
            </a:r>
            <a:endParaRPr lang="en-US" sz="2400" dirty="0"/>
          </a:p>
          <a:p>
            <a:pPr marL="2228850" lvl="5" indent="0">
              <a:buNone/>
            </a:pPr>
            <a:r>
              <a:rPr lang="en-US" sz="2400" dirty="0"/>
              <a:t>by: Tom Hammond, </a:t>
            </a:r>
            <a:r>
              <a:rPr lang="en-US" sz="2400" dirty="0" smtClean="0"/>
              <a:t>NØSS</a:t>
            </a:r>
          </a:p>
          <a:p>
            <a:pPr marL="2228850" lvl="5" indent="0">
              <a:buNone/>
            </a:pPr>
            <a:r>
              <a:rPr lang="en-US" sz="1800" i="1" dirty="0" smtClean="0"/>
              <a:t>Available ‘on-line’.  </a:t>
            </a:r>
          </a:p>
          <a:p>
            <a:pPr marL="571500" indent="-514350">
              <a:buFont typeface="+mj-lt"/>
              <a:buAutoNum type="arabicPeriod"/>
            </a:pPr>
            <a:r>
              <a:rPr lang="en-US" dirty="0" smtClean="0"/>
              <a:t>“Close” instruction on 1</a:t>
            </a:r>
            <a:r>
              <a:rPr lang="en-US" baseline="30000" dirty="0" smtClean="0"/>
              <a:t>st</a:t>
            </a:r>
            <a:r>
              <a:rPr lang="en-US" dirty="0" smtClean="0"/>
              <a:t> circuit,  </a:t>
            </a:r>
          </a:p>
          <a:p>
            <a:pPr marL="571500" indent="-514350">
              <a:buFont typeface="+mj-lt"/>
              <a:buAutoNum type="arabicPeriod"/>
            </a:pPr>
            <a:r>
              <a:rPr lang="en-US" dirty="0" smtClean="0"/>
              <a:t>Build their first simple kit with close supervision, </a:t>
            </a:r>
          </a:p>
          <a:p>
            <a:pPr marL="571500" indent="-514350">
              <a:buFont typeface="+mj-lt"/>
              <a:buAutoNum type="arabicPeriod"/>
            </a:pPr>
            <a:r>
              <a:rPr lang="en-US" dirty="0" smtClean="0"/>
              <a:t>Test operation at conclusion of class (with corrections of any errors).  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10/14/2016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License &amp; Code / QRP Rig - Classes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9FC70-248D-4856-BDC0-C2B61E39FFB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692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2272</TotalTime>
  <Words>849</Words>
  <Application>Microsoft Office PowerPoint</Application>
  <PresentationFormat>On-screen Show (4:3)</PresentationFormat>
  <Paragraphs>203</Paragraphs>
  <Slides>18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1st Ham License Class &amp;  1st Rig Build Workshop</vt:lpstr>
      <vt:lpstr>Partnership</vt:lpstr>
      <vt:lpstr>STEM &amp; Amateur Radio</vt:lpstr>
      <vt:lpstr>STEM &amp; Amateur Radio</vt:lpstr>
      <vt:lpstr>STEM Class Cycle</vt:lpstr>
      <vt:lpstr>STEM Class Cycle</vt:lpstr>
      <vt:lpstr>Amateur Radio Class(es)</vt:lpstr>
      <vt:lpstr>‘Makers’ Classes</vt:lpstr>
      <vt:lpstr>Soldering Basics</vt:lpstr>
      <vt:lpstr>Circuit 1</vt:lpstr>
      <vt:lpstr>PowerPoint Presentation</vt:lpstr>
      <vt:lpstr>PowerPoint Presentation</vt:lpstr>
      <vt:lpstr>Suggested Construction Sequence</vt:lpstr>
      <vt:lpstr>Suggested Construction Sequence (Students pay for their own ‘kits’)</vt:lpstr>
      <vt:lpstr>Suggested Class Sequence</vt:lpstr>
      <vt:lpstr>Next Steps</vt:lpstr>
      <vt:lpstr>Elmers Sign Up Sheet </vt:lpstr>
      <vt:lpstr>Questions / Comments</vt:lpstr>
    </vt:vector>
  </TitlesOfParts>
  <Company>IEEE-SEM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1st Ham License &amp; Rig Classes</dc:title>
  <dc:creator>Kimball Williams</dc:creator>
  <cp:lastModifiedBy>Kimball Williams</cp:lastModifiedBy>
  <cp:revision>42</cp:revision>
  <dcterms:created xsi:type="dcterms:W3CDTF">2016-10-12T09:14:41Z</dcterms:created>
  <dcterms:modified xsi:type="dcterms:W3CDTF">2016-10-13T23:07:38Z</dcterms:modified>
</cp:coreProperties>
</file>